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70" r:id="rId9"/>
    <p:sldId id="271" r:id="rId10"/>
    <p:sldId id="272" r:id="rId11"/>
    <p:sldId id="273" r:id="rId12"/>
    <p:sldId id="274" r:id="rId13"/>
    <p:sldId id="275" r:id="rId14"/>
    <p:sldId id="265" r:id="rId15"/>
    <p:sldId id="266" r:id="rId16"/>
    <p:sldId id="267" r:id="rId17"/>
    <p:sldId id="276" r:id="rId18"/>
    <p:sldId id="268" r:id="rId19"/>
    <p:sldId id="269" r:id="rId2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FC5"/>
    <a:srgbClr val="EF3E42"/>
    <a:srgbClr val="D1D0D0"/>
    <a:srgbClr val="CFCDCD"/>
    <a:srgbClr val="4DB1D6"/>
    <a:srgbClr val="00B8BA"/>
    <a:srgbClr val="23C7BF"/>
    <a:srgbClr val="24DCA3"/>
    <a:srgbClr val="39DDC2"/>
    <a:srgbClr val="E874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46" autoAdjust="0"/>
    <p:restoredTop sz="99656" autoAdjust="0"/>
  </p:normalViewPr>
  <p:slideViewPr>
    <p:cSldViewPr snapToGrid="0">
      <p:cViewPr varScale="1">
        <p:scale>
          <a:sx n="139" d="100"/>
          <a:sy n="139" d="100"/>
        </p:scale>
        <p:origin x="-112" y="-320"/>
      </p:cViewPr>
      <p:guideLst>
        <p:guide orient="horz" pos="1620"/>
        <p:guide pos="575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07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0CAF63-DFA6-44C7-A357-977F80E8FA7C}" type="datetimeFigureOut">
              <a:rPr lang="en-US" smtClean="0"/>
              <a:pPr/>
              <a:t>15/09/15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FA675C-FF2E-4B31-822E-44995713B6D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497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schlottmanj/Desktop/Spider%20labs/TrustwaveSpiderlabs_Styleguide_011514_FINAL%20Folder/SpiderLabs_Image_Library/JPG/SpiderLabs_Board_3.jp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localhost/Users/schlottmanj/Desktop/Spider%20labs/PPT%20Sample/SL_logoREV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file://localhost/Users/schlottmanj/Desktop/Spider%20labs/TrustwaveSpiderlabs_Styleguide_011514_FINAL%20Folder/SpiderLabs_Background_Library/JPG/SpiderLabs_Background_Perspective-01.jpg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file://localhost/Users/schlottmanj/Desktop/Spider%20labs/TrustwaveSpiderlabs_Styleguide_011514_FINAL%20Folder/SpiderLabs_Background_Library/JPG/SpiderLabs_Background_Perspective-01.jpg" TargetMode="Externa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schlottmanj/Desktop/Spider%20labs/TrustwaveSpiderlabs_Styleguide_011514_FINAL%20Folder/SpiderLabs_Image_Library/JPG/SpiderLabs_Rack_1.jp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localhost/Users/schlottmanj/Desktop/Spider%20labs/PPT%20Sample/SL_logoREV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TW_SL_powepoint_SAMPLE-02.jpg"/>
          <p:cNvPicPr>
            <a:picLocks noChangeAspect="1"/>
          </p:cNvPicPr>
          <p:nvPr userDrawn="1"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2" t="1077" r="6713" b="492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764415" y="714375"/>
            <a:ext cx="6370677" cy="783167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764415" y="1497542"/>
            <a:ext cx="4200131" cy="548007"/>
          </a:xfrm>
          <a:prstGeom prst="rect">
            <a:avLst/>
          </a:prstGeom>
          <a:solidFill>
            <a:srgbClr val="CFCDC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6303818" y="3900487"/>
            <a:ext cx="2840182" cy="581504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SL_logoREV.png" descr="/Users/schlottmanj/Desktop/Spider labs/PPT Sample/SL_logoREV.png"/>
          <p:cNvPicPr>
            <a:picLocks noChangeAspect="1"/>
          </p:cNvPicPr>
          <p:nvPr userDrawn="1"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152" y="4019037"/>
            <a:ext cx="1811628" cy="359661"/>
          </a:xfrm>
          <a:prstGeom prst="rect">
            <a:avLst/>
          </a:prstGeom>
        </p:spPr>
      </p:pic>
      <p:sp>
        <p:nvSpPr>
          <p:cNvPr id="24" name="Freeform 23"/>
          <p:cNvSpPr/>
          <p:nvPr/>
        </p:nvSpPr>
        <p:spPr>
          <a:xfrm>
            <a:off x="396875" y="717177"/>
            <a:ext cx="367539" cy="780365"/>
          </a:xfrm>
          <a:custGeom>
            <a:avLst/>
            <a:gdLst>
              <a:gd name="connsiteX0" fmla="*/ 455706 w 455706"/>
              <a:gd name="connsiteY0" fmla="*/ 0 h 1045883"/>
              <a:gd name="connsiteX1" fmla="*/ 0 w 455706"/>
              <a:gd name="connsiteY1" fmla="*/ 224118 h 1045883"/>
              <a:gd name="connsiteX2" fmla="*/ 0 w 455706"/>
              <a:gd name="connsiteY2" fmla="*/ 926353 h 1045883"/>
              <a:gd name="connsiteX3" fmla="*/ 455706 w 455706"/>
              <a:gd name="connsiteY3" fmla="*/ 1045883 h 1045883"/>
              <a:gd name="connsiteX4" fmla="*/ 455706 w 455706"/>
              <a:gd name="connsiteY4" fmla="*/ 0 h 1045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706" h="1045883">
                <a:moveTo>
                  <a:pt x="455706" y="0"/>
                </a:moveTo>
                <a:lnTo>
                  <a:pt x="0" y="224118"/>
                </a:lnTo>
                <a:lnTo>
                  <a:pt x="0" y="926353"/>
                </a:lnTo>
                <a:lnTo>
                  <a:pt x="455706" y="1045883"/>
                </a:lnTo>
                <a:lnTo>
                  <a:pt x="455706" y="0"/>
                </a:lnTo>
                <a:close/>
              </a:path>
            </a:pathLst>
          </a:custGeom>
          <a:solidFill>
            <a:srgbClr val="4DB1D6">
              <a:alpha val="6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1" y="885032"/>
            <a:ext cx="396873" cy="52387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" y="1408906"/>
            <a:ext cx="396873" cy="391859"/>
          </a:xfrm>
          <a:prstGeom prst="rect">
            <a:avLst/>
          </a:prstGeom>
          <a:solidFill>
            <a:srgbClr val="CFCDC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27"/>
          <p:cNvSpPr/>
          <p:nvPr/>
        </p:nvSpPr>
        <p:spPr>
          <a:xfrm>
            <a:off x="392545" y="1408907"/>
            <a:ext cx="376052" cy="636642"/>
          </a:xfrm>
          <a:custGeom>
            <a:avLst/>
            <a:gdLst>
              <a:gd name="connsiteX0" fmla="*/ 0 w 376052"/>
              <a:gd name="connsiteY0" fmla="*/ 521195 h 844467"/>
              <a:gd name="connsiteX1" fmla="*/ 376052 w 376052"/>
              <a:gd name="connsiteY1" fmla="*/ 844467 h 844467"/>
              <a:gd name="connsiteX2" fmla="*/ 376052 w 376052"/>
              <a:gd name="connsiteY2" fmla="*/ 115454 h 844467"/>
              <a:gd name="connsiteX3" fmla="*/ 3299 w 376052"/>
              <a:gd name="connsiteY3" fmla="*/ 0 h 844467"/>
              <a:gd name="connsiteX4" fmla="*/ 0 w 376052"/>
              <a:gd name="connsiteY4" fmla="*/ 521195 h 844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6052" h="844467">
                <a:moveTo>
                  <a:pt x="0" y="521195"/>
                </a:moveTo>
                <a:lnTo>
                  <a:pt x="376052" y="844467"/>
                </a:lnTo>
                <a:lnTo>
                  <a:pt x="376052" y="115454"/>
                </a:lnTo>
                <a:lnTo>
                  <a:pt x="3299" y="0"/>
                </a:lnTo>
                <a:cubicBezTo>
                  <a:pt x="2199" y="173732"/>
                  <a:pt x="1100" y="347463"/>
                  <a:pt x="0" y="521195"/>
                </a:cubicBezTo>
                <a:close/>
              </a:path>
            </a:pathLst>
          </a:custGeom>
          <a:solidFill>
            <a:srgbClr val="D1D0D0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17"/>
          <p:cNvSpPr>
            <a:spLocks noGrp="1"/>
          </p:cNvSpPr>
          <p:nvPr>
            <p:ph sz="quarter" idx="10" hasCustomPrompt="1"/>
          </p:nvPr>
        </p:nvSpPr>
        <p:spPr>
          <a:xfrm>
            <a:off x="777308" y="828959"/>
            <a:ext cx="6404516" cy="553998"/>
          </a:xfrm>
          <a:prstGeom prst="rect">
            <a:avLst/>
          </a:prstGeom>
          <a:noFill/>
          <a:ln>
            <a:noFill/>
          </a:ln>
        </p:spPr>
        <p:txBody>
          <a:bodyPr wrap="square" lIns="274320" tIns="91440" bIns="91440" anchor="t" anchorCtr="0">
            <a:noAutofit/>
          </a:bodyPr>
          <a:lstStyle>
            <a:lvl1pPr marL="0" indent="0" algn="l">
              <a:buNone/>
              <a:defRPr sz="3600" b="0" cap="all" spc="0" baseline="0">
                <a:ln w="28575">
                  <a:noFill/>
                </a:ln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30" name="Content Placeholder 17"/>
          <p:cNvSpPr>
            <a:spLocks noGrp="1"/>
          </p:cNvSpPr>
          <p:nvPr>
            <p:ph sz="quarter" idx="11" hasCustomPrompt="1"/>
          </p:nvPr>
        </p:nvSpPr>
        <p:spPr>
          <a:xfrm>
            <a:off x="777308" y="1631423"/>
            <a:ext cx="6418027" cy="280246"/>
          </a:xfrm>
          <a:prstGeom prst="rect">
            <a:avLst/>
          </a:prstGeom>
          <a:noFill/>
          <a:ln>
            <a:noFill/>
          </a:ln>
        </p:spPr>
        <p:txBody>
          <a:bodyPr lIns="274320" tIns="320040" bIns="457200" anchor="ctr">
            <a:noAutofit/>
          </a:bodyPr>
          <a:lstStyle>
            <a:lvl1pPr algn="l">
              <a:spcAft>
                <a:spcPts val="0"/>
              </a:spcAft>
              <a:buNone/>
              <a:defRPr sz="2000" b="0" cap="all" spc="0" baseline="0">
                <a:ln w="28575">
                  <a:noFill/>
                </a:ln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 smtClean="0"/>
              <a:t>CLICK TO EDIT TITLE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build="p">
        <p:tmplLst>
          <p:tmpl>
            <p:tnLst>
              <p:par>
                <p:cTn xmlns:p14="http://schemas.microsoft.com/office/powerpoint/2010/main"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xmlns:p14="http://schemas.microsoft.com/office/powerpoint/2010/main"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>
            <p:tnLst>
              <p:par>
                <p:cTn xmlns:p14="http://schemas.microsoft.com/office/powerpoint/2010/main"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xmlns:p14="http://schemas.microsoft.com/office/powerpoint/2010/main"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piderLabs_Background_Perspective-01.jpg" descr="/Users/schlottmanj/Desktop/Spider labs/TrustwaveSpiderlabs_Styleguide_011514_FINAL Folder/SpiderLabs_Background_Library/JPG/SpiderLabs_Background_Perspective-01.jpg"/>
          <p:cNvPicPr>
            <a:picLocks noChangeAspect="1"/>
          </p:cNvPicPr>
          <p:nvPr userDrawn="1"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9" t="13114" r="819" b="13114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2" name="Group 1"/>
          <p:cNvGrpSpPr/>
          <p:nvPr userDrawn="1"/>
        </p:nvGrpSpPr>
        <p:grpSpPr>
          <a:xfrm>
            <a:off x="3970422" y="1340303"/>
            <a:ext cx="5181431" cy="2570550"/>
            <a:chOff x="3970421" y="1787071"/>
            <a:chExt cx="5181431" cy="3427400"/>
          </a:xfrm>
        </p:grpSpPr>
        <p:sp>
          <p:nvSpPr>
            <p:cNvPr id="13" name="Rectangle 12"/>
            <p:cNvSpPr/>
            <p:nvPr/>
          </p:nvSpPr>
          <p:spPr>
            <a:xfrm>
              <a:off x="3970421" y="1791369"/>
              <a:ext cx="4716379" cy="3423102"/>
            </a:xfrm>
            <a:prstGeom prst="rect">
              <a:avLst/>
            </a:prstGeom>
            <a:solidFill>
              <a:srgbClr val="EF3E4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8943877" y="2093576"/>
              <a:ext cx="207975" cy="2732424"/>
            </a:xfrm>
            <a:prstGeom prst="rect">
              <a:avLst/>
            </a:prstGeom>
            <a:solidFill>
              <a:srgbClr val="EF3E4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/>
            <p:cNvSpPr/>
            <p:nvPr/>
          </p:nvSpPr>
          <p:spPr>
            <a:xfrm>
              <a:off x="8681357" y="1787071"/>
              <a:ext cx="263072" cy="3424465"/>
            </a:xfrm>
            <a:custGeom>
              <a:avLst/>
              <a:gdLst>
                <a:gd name="connsiteX0" fmla="*/ 0 w 263072"/>
                <a:gd name="connsiteY0" fmla="*/ 0 h 3424465"/>
                <a:gd name="connsiteX1" fmla="*/ 4536 w 263072"/>
                <a:gd name="connsiteY1" fmla="*/ 3424465 h 3424465"/>
                <a:gd name="connsiteX2" fmla="*/ 263072 w 263072"/>
                <a:gd name="connsiteY2" fmla="*/ 3038929 h 3424465"/>
                <a:gd name="connsiteX3" fmla="*/ 263072 w 263072"/>
                <a:gd name="connsiteY3" fmla="*/ 308429 h 3424465"/>
                <a:gd name="connsiteX4" fmla="*/ 0 w 263072"/>
                <a:gd name="connsiteY4" fmla="*/ 0 h 3424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072" h="3424465">
                  <a:moveTo>
                    <a:pt x="0" y="0"/>
                  </a:moveTo>
                  <a:lnTo>
                    <a:pt x="4536" y="3424465"/>
                  </a:lnTo>
                  <a:lnTo>
                    <a:pt x="263072" y="3038929"/>
                  </a:lnTo>
                  <a:lnTo>
                    <a:pt x="263072" y="3084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3E42">
                <a:alpha val="7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Content Placeholder 2"/>
          <p:cNvSpPr>
            <a:spLocks noGrp="1"/>
          </p:cNvSpPr>
          <p:nvPr userDrawn="1">
            <p:ph idx="4294967295"/>
          </p:nvPr>
        </p:nvSpPr>
        <p:spPr>
          <a:xfrm>
            <a:off x="4185517" y="1487091"/>
            <a:ext cx="4219575" cy="2280047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50000"/>
              </a:lnSpc>
              <a:buFont typeface="+mj-ea"/>
              <a:buAutoNum type="circleNumDbPlain"/>
            </a:pPr>
            <a:r>
              <a:rPr lang="en-US" sz="1400" dirty="0" smtClean="0">
                <a:solidFill>
                  <a:schemeClr val="bg1"/>
                </a:solidFill>
                <a:latin typeface="Arial"/>
                <a:cs typeface="Arial"/>
              </a:rPr>
              <a:t>Section name one here on one line</a:t>
            </a:r>
          </a:p>
          <a:p>
            <a:pPr>
              <a:lnSpc>
                <a:spcPct val="150000"/>
              </a:lnSpc>
              <a:buFont typeface="+mj-ea"/>
              <a:buAutoNum type="circleNumDbPlain"/>
            </a:pPr>
            <a:r>
              <a:rPr lang="en-US" sz="1400" dirty="0" smtClean="0">
                <a:solidFill>
                  <a:schemeClr val="bg1"/>
                </a:solidFill>
                <a:latin typeface="Arial"/>
                <a:cs typeface="Arial"/>
              </a:rPr>
              <a:t>Section name one here on one line</a:t>
            </a:r>
          </a:p>
          <a:p>
            <a:pPr>
              <a:lnSpc>
                <a:spcPct val="150000"/>
              </a:lnSpc>
              <a:buFont typeface="+mj-ea"/>
              <a:buAutoNum type="circleNumDbPlain"/>
            </a:pPr>
            <a:r>
              <a:rPr lang="en-US" sz="1400" dirty="0" smtClean="0">
                <a:solidFill>
                  <a:schemeClr val="bg1"/>
                </a:solidFill>
                <a:latin typeface="Arial"/>
                <a:cs typeface="Arial"/>
              </a:rPr>
              <a:t>Section name one here on one line</a:t>
            </a:r>
          </a:p>
          <a:p>
            <a:pPr>
              <a:lnSpc>
                <a:spcPct val="150000"/>
              </a:lnSpc>
              <a:buFont typeface="+mj-ea"/>
              <a:buAutoNum type="circleNumDbPlain"/>
            </a:pPr>
            <a:r>
              <a:rPr lang="en-US" sz="1400" dirty="0" smtClean="0">
                <a:solidFill>
                  <a:schemeClr val="bg1"/>
                </a:solidFill>
                <a:latin typeface="Arial"/>
                <a:cs typeface="Arial"/>
              </a:rPr>
              <a:t>Section name one here on one line</a:t>
            </a:r>
          </a:p>
          <a:p>
            <a:pPr>
              <a:lnSpc>
                <a:spcPct val="150000"/>
              </a:lnSpc>
              <a:buFont typeface="+mj-ea"/>
              <a:buAutoNum type="circleNumDbPlain"/>
            </a:pPr>
            <a:r>
              <a:rPr lang="en-US" sz="1400" dirty="0" smtClean="0">
                <a:solidFill>
                  <a:schemeClr val="bg1"/>
                </a:solidFill>
                <a:latin typeface="Arial"/>
                <a:cs typeface="Arial"/>
              </a:rPr>
              <a:t>Section name one here on one line</a:t>
            </a:r>
          </a:p>
          <a:p>
            <a:pPr>
              <a:lnSpc>
                <a:spcPct val="150000"/>
              </a:lnSpc>
              <a:buFont typeface="+mj-ea"/>
              <a:buAutoNum type="circleNumDbPlain"/>
            </a:pPr>
            <a:r>
              <a:rPr lang="en-US" sz="1400" dirty="0" smtClean="0">
                <a:solidFill>
                  <a:schemeClr val="bg1"/>
                </a:solidFill>
                <a:latin typeface="Arial"/>
                <a:cs typeface="Arial"/>
              </a:rPr>
              <a:t>Section name one here on one line</a:t>
            </a:r>
          </a:p>
          <a:p>
            <a:pPr>
              <a:lnSpc>
                <a:spcPct val="150000"/>
              </a:lnSpc>
              <a:buFont typeface="+mj-ea"/>
              <a:buAutoNum type="circleNumDbPlain"/>
            </a:pPr>
            <a:r>
              <a:rPr lang="en-US" sz="1400" dirty="0" smtClean="0">
                <a:solidFill>
                  <a:schemeClr val="bg1"/>
                </a:solidFill>
                <a:latin typeface="Arial"/>
                <a:cs typeface="Arial"/>
              </a:rPr>
              <a:t>Section name one here on one line</a:t>
            </a:r>
          </a:p>
          <a:p>
            <a:pPr>
              <a:lnSpc>
                <a:spcPct val="150000"/>
              </a:lnSpc>
              <a:buFont typeface="+mj-ea"/>
              <a:buAutoNum type="circleNumDbPlain"/>
            </a:pPr>
            <a:r>
              <a:rPr lang="en-US" sz="1400" dirty="0" smtClean="0">
                <a:solidFill>
                  <a:schemeClr val="bg1"/>
                </a:solidFill>
                <a:latin typeface="Arial"/>
                <a:cs typeface="Arial"/>
              </a:rPr>
              <a:t>Section name one here on one line</a:t>
            </a:r>
          </a:p>
          <a:p>
            <a:pPr>
              <a:buFont typeface="+mj-ea"/>
              <a:buAutoNum type="circleNumDbPlain"/>
            </a:pPr>
            <a:endParaRPr lang="en-US" sz="1400" dirty="0" smtClean="0">
              <a:solidFill>
                <a:schemeClr val="bg1"/>
              </a:solidFill>
              <a:latin typeface="Arial"/>
              <a:cs typeface="Arial"/>
            </a:endParaRPr>
          </a:p>
          <a:p>
            <a:pPr>
              <a:buFont typeface="+mj-ea"/>
              <a:buAutoNum type="circleNumDbPlain"/>
            </a:pPr>
            <a:endParaRPr lang="en-US" sz="1400" dirty="0" smtClean="0">
              <a:solidFill>
                <a:schemeClr val="bg1"/>
              </a:solidFill>
              <a:latin typeface="Arial"/>
              <a:cs typeface="Arial"/>
            </a:endParaRPr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546000" y="409521"/>
            <a:ext cx="8140801" cy="0"/>
          </a:xfrm>
          <a:prstGeom prst="line">
            <a:avLst/>
          </a:prstGeom>
          <a:ln w="635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546000" y="4743450"/>
            <a:ext cx="8140801" cy="0"/>
          </a:xfrm>
          <a:prstGeom prst="line">
            <a:avLst/>
          </a:prstGeom>
          <a:ln w="635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403060"/>
            <a:ext cx="8229600" cy="857250"/>
          </a:xfrm>
          <a:prstGeom prst="rect">
            <a:avLst/>
          </a:prstGeom>
        </p:spPr>
        <p:txBody>
          <a:bodyPr vert="horz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_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1272"/>
            <a:ext cx="8229600" cy="664439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03238" y="1338947"/>
            <a:ext cx="8189912" cy="261937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Slide_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457200" y="411272"/>
            <a:ext cx="8229600" cy="664439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5" name="Content Placeholder 3"/>
          <p:cNvSpPr>
            <a:spLocks noGrp="1"/>
          </p:cNvSpPr>
          <p:nvPr>
            <p:ph sz="quarter" idx="10"/>
          </p:nvPr>
        </p:nvSpPr>
        <p:spPr>
          <a:xfrm>
            <a:off x="457200" y="1650994"/>
            <a:ext cx="8189912" cy="261937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57201" y="1017688"/>
            <a:ext cx="7959725" cy="41076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b="1">
                <a:solidFill>
                  <a:srgbClr val="EF3E42"/>
                </a:solidFill>
              </a:defRPr>
            </a:lvl1pPr>
            <a:lvl2pPr marL="457200" indent="0">
              <a:buNone/>
              <a:defRPr b="1">
                <a:solidFill>
                  <a:srgbClr val="EF3E42"/>
                </a:solidFill>
              </a:defRPr>
            </a:lvl2pPr>
            <a:lvl3pPr marL="914400" indent="0">
              <a:buNone/>
              <a:defRPr b="1">
                <a:solidFill>
                  <a:srgbClr val="EF3E42"/>
                </a:solidFill>
              </a:defRPr>
            </a:lvl3pPr>
            <a:lvl4pPr marL="1371600" indent="0">
              <a:buNone/>
              <a:defRPr b="1">
                <a:solidFill>
                  <a:srgbClr val="EF3E42"/>
                </a:solidFill>
              </a:defRPr>
            </a:lvl4pPr>
            <a:lvl5pPr marL="1828800" indent="0">
              <a:buNone/>
              <a:defRPr b="1">
                <a:solidFill>
                  <a:srgbClr val="EF3E42"/>
                </a:solidFill>
              </a:defRPr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093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SpiderLabs_Background_Perspective-01.jpg" descr="/Users/schlottmanj/Desktop/Spider labs/TrustwaveSpiderlabs_Styleguide_011514_FINAL Folder/SpiderLabs_Background_Library/JPG/SpiderLabs_Background_Perspective-01.jpg"/>
          <p:cNvPicPr>
            <a:picLocks noChangeAspect="1"/>
          </p:cNvPicPr>
          <p:nvPr userDrawn="1"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9" t="13114" r="819" b="13114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22" name="Straight Connector 21"/>
          <p:cNvCxnSpPr/>
          <p:nvPr userDrawn="1"/>
        </p:nvCxnSpPr>
        <p:spPr>
          <a:xfrm>
            <a:off x="546000" y="409521"/>
            <a:ext cx="8140801" cy="0"/>
          </a:xfrm>
          <a:prstGeom prst="line">
            <a:avLst/>
          </a:prstGeom>
          <a:ln w="635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>
            <a:off x="546000" y="4743450"/>
            <a:ext cx="8140801" cy="0"/>
          </a:xfrm>
          <a:prstGeom prst="line">
            <a:avLst/>
          </a:prstGeom>
          <a:ln w="635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3179513" y="1832267"/>
            <a:ext cx="0" cy="1234787"/>
          </a:xfrm>
          <a:prstGeom prst="line">
            <a:avLst/>
          </a:prstGeom>
          <a:ln w="635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427790" y="1574131"/>
            <a:ext cx="2474388" cy="1854869"/>
          </a:xfrm>
          <a:prstGeom prst="rect">
            <a:avLst/>
          </a:prstGeom>
          <a:ln>
            <a:noFill/>
          </a:ln>
        </p:spPr>
        <p:txBody>
          <a:bodyPr tIns="1463040" bIns="228600"/>
          <a:lstStyle>
            <a:lvl1pPr marL="0" indent="0">
              <a:spcBef>
                <a:spcPts val="480"/>
              </a:spcBef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ADD ICON IMAGE HERE</a:t>
            </a:r>
            <a:endParaRPr lang="en-US" dirty="0"/>
          </a:p>
        </p:txBody>
      </p:sp>
      <p:sp>
        <p:nvSpPr>
          <p:cNvPr id="27" name="Title 26"/>
          <p:cNvSpPr>
            <a:spLocks noGrp="1"/>
          </p:cNvSpPr>
          <p:nvPr>
            <p:ph type="title"/>
          </p:nvPr>
        </p:nvSpPr>
        <p:spPr>
          <a:xfrm>
            <a:off x="3456849" y="1552670"/>
            <a:ext cx="5444117" cy="1785021"/>
          </a:xfrm>
          <a:prstGeom prst="rect">
            <a:avLst/>
          </a:prstGeom>
        </p:spPr>
        <p:txBody>
          <a:bodyPr vert="horz" anchor="ctr" anchorCtr="0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163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piderLabs_Rack_1.jpg" descr="/Users/schlottmanj/Desktop/Spider labs/TrustwaveSpiderlabs_Styleguide_011514_FINAL Folder/SpiderLabs_Image_Library/JPG/SpiderLabs_Rack_1.jpg"/>
          <p:cNvPicPr>
            <a:picLocks noChangeAspect="1"/>
          </p:cNvPicPr>
          <p:nvPr userDrawn="1"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0" t="21244" r="817" b="13873"/>
          <a:stretch/>
        </p:blipFill>
        <p:spPr>
          <a:xfrm>
            <a:off x="2" y="0"/>
            <a:ext cx="9143999" cy="51435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764414" y="714375"/>
            <a:ext cx="4610868" cy="783167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6303818" y="3900487"/>
            <a:ext cx="2840182" cy="581504"/>
          </a:xfrm>
          <a:prstGeom prst="rect">
            <a:avLst/>
          </a:prstGeom>
          <a:solidFill>
            <a:srgbClr val="008FC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SL_logoREV.png" descr="/Users/schlottmanj/Desktop/Spider labs/PPT Sample/SL_logoREV.png"/>
          <p:cNvPicPr>
            <a:picLocks noChangeAspect="1"/>
          </p:cNvPicPr>
          <p:nvPr userDrawn="1"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152" y="4019037"/>
            <a:ext cx="1811628" cy="359661"/>
          </a:xfrm>
          <a:prstGeom prst="rect">
            <a:avLst/>
          </a:prstGeom>
        </p:spPr>
      </p:pic>
      <p:sp>
        <p:nvSpPr>
          <p:cNvPr id="14" name="Freeform 13"/>
          <p:cNvSpPr/>
          <p:nvPr/>
        </p:nvSpPr>
        <p:spPr>
          <a:xfrm>
            <a:off x="396875" y="717177"/>
            <a:ext cx="367539" cy="780365"/>
          </a:xfrm>
          <a:custGeom>
            <a:avLst/>
            <a:gdLst>
              <a:gd name="connsiteX0" fmla="*/ 455706 w 455706"/>
              <a:gd name="connsiteY0" fmla="*/ 0 h 1045883"/>
              <a:gd name="connsiteX1" fmla="*/ 0 w 455706"/>
              <a:gd name="connsiteY1" fmla="*/ 224118 h 1045883"/>
              <a:gd name="connsiteX2" fmla="*/ 0 w 455706"/>
              <a:gd name="connsiteY2" fmla="*/ 926353 h 1045883"/>
              <a:gd name="connsiteX3" fmla="*/ 455706 w 455706"/>
              <a:gd name="connsiteY3" fmla="*/ 1045883 h 1045883"/>
              <a:gd name="connsiteX4" fmla="*/ 455706 w 455706"/>
              <a:gd name="connsiteY4" fmla="*/ 0 h 1045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706" h="1045883">
                <a:moveTo>
                  <a:pt x="455706" y="0"/>
                </a:moveTo>
                <a:lnTo>
                  <a:pt x="0" y="224118"/>
                </a:lnTo>
                <a:lnTo>
                  <a:pt x="0" y="926353"/>
                </a:lnTo>
                <a:lnTo>
                  <a:pt x="455706" y="1045883"/>
                </a:lnTo>
                <a:lnTo>
                  <a:pt x="455706" y="0"/>
                </a:lnTo>
                <a:close/>
              </a:path>
            </a:pathLst>
          </a:custGeom>
          <a:solidFill>
            <a:schemeClr val="tx2"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" y="885032"/>
            <a:ext cx="396873" cy="52387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96580" y="747941"/>
            <a:ext cx="5126086" cy="713714"/>
          </a:xfrm>
          <a:prstGeom prst="rect">
            <a:avLst/>
          </a:prstGeom>
        </p:spPr>
        <p:txBody>
          <a:bodyPr vert="horz" anchor="ctr" anchorCtr="0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3280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8" Type="http://schemas.openxmlformats.org/officeDocument/2006/relationships/image" Target="../media/image1.png"/><Relationship Id="rId9" Type="http://schemas.openxmlformats.org/officeDocument/2006/relationships/image" Target="file://localhost/Users/schlottmanj/Desktop/Spider%20labs/PPT%20Sample/SL_logo.png" TargetMode="Externa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>
            <a:off x="546000" y="409521"/>
            <a:ext cx="8140801" cy="0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546000" y="4743450"/>
            <a:ext cx="8140801" cy="0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SL_logo.png" descr="/Users/schlottmanj/Desktop/Spider labs/PPT Sample/SL_logo.png"/>
          <p:cNvPicPr>
            <a:picLocks noChangeAspect="1"/>
          </p:cNvPicPr>
          <p:nvPr userDrawn="1"/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0828" y="4313021"/>
            <a:ext cx="1845972" cy="36648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740" r:id="rId4"/>
    <p:sldLayoutId id="2147483730" r:id="rId5"/>
    <p:sldLayoutId id="2147483735" r:id="rId6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3400" kern="1200" spc="0" baseline="0">
          <a:ln w="19050">
            <a:noFill/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055617" y="1824136"/>
            <a:ext cx="184666" cy="40011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rtlCol="0" anchor="t">
            <a:spAutoFit/>
          </a:bodyPr>
          <a:lstStyle/>
          <a:p>
            <a:pPr>
              <a:spcBef>
                <a:spcPct val="0"/>
              </a:spcBef>
            </a:pPr>
            <a:endParaRPr lang="en-US" sz="20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777308" y="637442"/>
            <a:ext cx="6404516" cy="835269"/>
          </a:xfrm>
        </p:spPr>
        <p:txBody>
          <a:bodyPr/>
          <a:lstStyle/>
          <a:p>
            <a:r>
              <a:rPr lang="en-US" sz="2400" dirty="0" smtClean="0"/>
              <a:t>Rolling your own red team, and other approaches</a:t>
            </a:r>
            <a:endParaRPr lang="en-US" sz="240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Lawrence </a:t>
            </a:r>
            <a:r>
              <a:rPr lang="en-US" dirty="0" err="1" smtClean="0"/>
              <a:t>munro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706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to Roll Your Own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 smtClean="0"/>
              <a:t>Attributes</a:t>
            </a:r>
            <a:endParaRPr lang="en-GB" dirty="0" smtClean="0"/>
          </a:p>
          <a:p>
            <a:pPr lvl="1"/>
            <a:r>
              <a:rPr lang="en-GB" dirty="0" smtClean="0"/>
              <a:t>Long tenure in the industry, seen it all</a:t>
            </a:r>
          </a:p>
          <a:p>
            <a:pPr lvl="1"/>
            <a:r>
              <a:rPr lang="en-GB" dirty="0" smtClean="0"/>
              <a:t>Often useful for managerial </a:t>
            </a:r>
            <a:r>
              <a:rPr lang="en-GB" dirty="0" smtClean="0"/>
              <a:t>responsibility</a:t>
            </a:r>
          </a:p>
          <a:p>
            <a:pPr lvl="1"/>
            <a:r>
              <a:rPr lang="en-GB" dirty="0" smtClean="0"/>
              <a:t>Strategist</a:t>
            </a:r>
          </a:p>
          <a:p>
            <a:pPr lvl="1"/>
            <a:r>
              <a:rPr lang="en-GB" dirty="0" smtClean="0"/>
              <a:t>Probably owns a ham radio</a:t>
            </a:r>
            <a:endParaRPr lang="en-GB" dirty="0" smtClean="0"/>
          </a:p>
          <a:p>
            <a:r>
              <a:rPr lang="en-GB" dirty="0" smtClean="0"/>
              <a:t>Creativity – </a:t>
            </a:r>
            <a:r>
              <a:rPr lang="en-GB" dirty="0" smtClean="0"/>
              <a:t>6/</a:t>
            </a:r>
            <a:r>
              <a:rPr lang="en-GB" dirty="0" smtClean="0"/>
              <a:t>10</a:t>
            </a:r>
          </a:p>
          <a:p>
            <a:r>
              <a:rPr lang="en-GB" dirty="0" smtClean="0"/>
              <a:t>Nerd Quotient – 7/</a:t>
            </a:r>
            <a:r>
              <a:rPr lang="en-GB" dirty="0" smtClean="0"/>
              <a:t>10</a:t>
            </a:r>
          </a:p>
          <a:p>
            <a:r>
              <a:rPr lang="en-GB" dirty="0"/>
              <a:t>££</a:t>
            </a:r>
            <a:r>
              <a:rPr lang="en-GB" dirty="0" smtClean="0"/>
              <a:t>££ </a:t>
            </a:r>
            <a:r>
              <a:rPr lang="en-GB" dirty="0"/>
              <a:t>/ 5</a:t>
            </a:r>
          </a:p>
          <a:p>
            <a:endParaRPr lang="en-GB" dirty="0" smtClean="0"/>
          </a:p>
          <a:p>
            <a:pPr lvl="1"/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 smtClean="0"/>
              <a:t>Red Team Top Trumps – The All-rounder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942" y="1081890"/>
            <a:ext cx="2286000" cy="2340995"/>
          </a:xfrm>
          <a:prstGeom prst="rect">
            <a:avLst/>
          </a:prstGeom>
          <a:effectLst>
            <a:outerShdw blurRad="22225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65467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to Roll Your Own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 smtClean="0"/>
              <a:t>Attributes</a:t>
            </a:r>
            <a:endParaRPr lang="en-GB" dirty="0" smtClean="0"/>
          </a:p>
          <a:p>
            <a:pPr lvl="1"/>
            <a:r>
              <a:rPr lang="en-GB" dirty="0" smtClean="0"/>
              <a:t>OS expert</a:t>
            </a:r>
          </a:p>
          <a:p>
            <a:pPr lvl="1"/>
            <a:r>
              <a:rPr lang="en-GB" dirty="0" smtClean="0"/>
              <a:t>Network expert</a:t>
            </a:r>
          </a:p>
          <a:p>
            <a:pPr lvl="1"/>
            <a:r>
              <a:rPr lang="en-GB" dirty="0" smtClean="0"/>
              <a:t>Often from architecture or net. background</a:t>
            </a:r>
            <a:endParaRPr lang="en-GB" dirty="0" smtClean="0"/>
          </a:p>
          <a:p>
            <a:pPr lvl="1"/>
            <a:r>
              <a:rPr lang="en-GB" dirty="0" smtClean="0"/>
              <a:t>Often </a:t>
            </a:r>
            <a:r>
              <a:rPr lang="en-GB" dirty="0" smtClean="0"/>
              <a:t>Mac or Linux zealot</a:t>
            </a:r>
            <a:endParaRPr lang="en-GB" dirty="0" smtClean="0"/>
          </a:p>
          <a:p>
            <a:r>
              <a:rPr lang="en-GB" dirty="0" smtClean="0"/>
              <a:t>Creativity – </a:t>
            </a:r>
            <a:r>
              <a:rPr lang="en-GB" dirty="0" smtClean="0"/>
              <a:t>7/</a:t>
            </a:r>
            <a:r>
              <a:rPr lang="en-GB" dirty="0" smtClean="0"/>
              <a:t>10</a:t>
            </a:r>
          </a:p>
          <a:p>
            <a:r>
              <a:rPr lang="en-GB" dirty="0" smtClean="0"/>
              <a:t>Nerd Quotient – </a:t>
            </a:r>
            <a:r>
              <a:rPr lang="en-GB" dirty="0" smtClean="0"/>
              <a:t>8/10</a:t>
            </a:r>
          </a:p>
          <a:p>
            <a:r>
              <a:rPr lang="en-GB" dirty="0"/>
              <a:t>£££ / 5</a:t>
            </a:r>
          </a:p>
          <a:p>
            <a:endParaRPr lang="en-GB" dirty="0" smtClean="0"/>
          </a:p>
          <a:p>
            <a:pPr lvl="1"/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 smtClean="0"/>
              <a:t>Red Team Top Trumps – </a:t>
            </a:r>
            <a:r>
              <a:rPr lang="en-GB" dirty="0" smtClean="0"/>
              <a:t>The Infra. Specialist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942" y="1052237"/>
            <a:ext cx="2286000" cy="2400300"/>
          </a:xfrm>
          <a:prstGeom prst="rect">
            <a:avLst/>
          </a:prstGeom>
          <a:effectLst>
            <a:outerShdw blurRad="22225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560326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to Roll Your Own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 smtClean="0"/>
              <a:t>Attributes</a:t>
            </a:r>
            <a:endParaRPr lang="en-GB" dirty="0" smtClean="0"/>
          </a:p>
          <a:p>
            <a:pPr lvl="1"/>
            <a:r>
              <a:rPr lang="en-GB" dirty="0" smtClean="0"/>
              <a:t>Could be from anywhere</a:t>
            </a:r>
            <a:endParaRPr lang="en-GB" dirty="0" smtClean="0"/>
          </a:p>
          <a:p>
            <a:pPr lvl="1"/>
            <a:r>
              <a:rPr lang="en-GB" dirty="0" smtClean="0"/>
              <a:t>Often an all-rounder</a:t>
            </a:r>
          </a:p>
          <a:p>
            <a:pPr lvl="1"/>
            <a:r>
              <a:rPr lang="en-GB" dirty="0" smtClean="0"/>
              <a:t>Often very active in the community</a:t>
            </a:r>
          </a:p>
          <a:p>
            <a:pPr lvl="1"/>
            <a:r>
              <a:rPr lang="en-GB" dirty="0" smtClean="0"/>
              <a:t>Risky hire (Sometimes)</a:t>
            </a:r>
            <a:endParaRPr lang="en-GB" dirty="0" smtClean="0"/>
          </a:p>
          <a:p>
            <a:r>
              <a:rPr lang="en-GB" dirty="0" smtClean="0"/>
              <a:t>Creativity – </a:t>
            </a:r>
            <a:r>
              <a:rPr lang="en-GB" dirty="0" smtClean="0"/>
              <a:t>10/</a:t>
            </a:r>
            <a:r>
              <a:rPr lang="en-GB" dirty="0" smtClean="0"/>
              <a:t>10</a:t>
            </a:r>
          </a:p>
          <a:p>
            <a:r>
              <a:rPr lang="en-GB" dirty="0" smtClean="0"/>
              <a:t>Nerd Quotient – </a:t>
            </a:r>
            <a:r>
              <a:rPr lang="en-GB" dirty="0" smtClean="0"/>
              <a:t>8/10</a:t>
            </a:r>
          </a:p>
          <a:p>
            <a:r>
              <a:rPr lang="en-GB" dirty="0"/>
              <a:t>££</a:t>
            </a:r>
            <a:r>
              <a:rPr lang="en-GB" dirty="0" smtClean="0"/>
              <a:t>££ </a:t>
            </a:r>
            <a:r>
              <a:rPr lang="en-GB" dirty="0"/>
              <a:t>/ 5</a:t>
            </a:r>
          </a:p>
          <a:p>
            <a:endParaRPr lang="en-GB" dirty="0" smtClean="0"/>
          </a:p>
          <a:p>
            <a:pPr lvl="1"/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 smtClean="0"/>
              <a:t>Red Team Top Trumps – </a:t>
            </a:r>
            <a:r>
              <a:rPr lang="en-GB" dirty="0" smtClean="0"/>
              <a:t>Out-of-the-box </a:t>
            </a:r>
            <a:r>
              <a:rPr lang="en-GB" dirty="0"/>
              <a:t>T</a:t>
            </a:r>
            <a:r>
              <a:rPr lang="en-GB" dirty="0" smtClean="0"/>
              <a:t>hinker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7776" y="1169207"/>
            <a:ext cx="2286000" cy="2400300"/>
          </a:xfrm>
          <a:prstGeom prst="rect">
            <a:avLst/>
          </a:prstGeom>
          <a:effectLst>
            <a:outerShdw blurRad="22225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38742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to Roll Your Own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 smtClean="0"/>
              <a:t>Attributes</a:t>
            </a:r>
            <a:endParaRPr lang="en-GB" dirty="0" smtClean="0"/>
          </a:p>
          <a:p>
            <a:pPr lvl="1"/>
            <a:r>
              <a:rPr lang="en-GB" dirty="0" smtClean="0"/>
              <a:t>Technical background</a:t>
            </a:r>
            <a:endParaRPr lang="en-GB" dirty="0" smtClean="0"/>
          </a:p>
          <a:p>
            <a:pPr lvl="1"/>
            <a:r>
              <a:rPr lang="en-GB" dirty="0" smtClean="0"/>
              <a:t>Often a has another specialism</a:t>
            </a:r>
          </a:p>
          <a:p>
            <a:pPr lvl="1"/>
            <a:r>
              <a:rPr lang="en-GB" dirty="0" smtClean="0"/>
              <a:t>Knowledge of NLP</a:t>
            </a:r>
            <a:endParaRPr lang="en-GB" dirty="0" smtClean="0"/>
          </a:p>
          <a:p>
            <a:r>
              <a:rPr lang="en-GB" dirty="0" smtClean="0"/>
              <a:t>Creativity – </a:t>
            </a:r>
            <a:r>
              <a:rPr lang="en-GB" dirty="0" smtClean="0"/>
              <a:t>9/</a:t>
            </a:r>
            <a:r>
              <a:rPr lang="en-GB" dirty="0" smtClean="0"/>
              <a:t>10</a:t>
            </a:r>
          </a:p>
          <a:p>
            <a:r>
              <a:rPr lang="en-GB" dirty="0" smtClean="0"/>
              <a:t>Nerd Quotient – </a:t>
            </a:r>
            <a:r>
              <a:rPr lang="en-GB" dirty="0" smtClean="0"/>
              <a:t>5/10</a:t>
            </a:r>
          </a:p>
          <a:p>
            <a:r>
              <a:rPr lang="en-GB" dirty="0"/>
              <a:t>££</a:t>
            </a:r>
            <a:r>
              <a:rPr lang="en-GB" dirty="0" smtClean="0"/>
              <a:t>££ </a:t>
            </a:r>
            <a:r>
              <a:rPr lang="en-GB" dirty="0"/>
              <a:t>/ 5</a:t>
            </a:r>
          </a:p>
          <a:p>
            <a:endParaRPr lang="en-GB" dirty="0" smtClean="0"/>
          </a:p>
          <a:p>
            <a:pPr lvl="1"/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 smtClean="0"/>
              <a:t>Red Team Top Trumps – The </a:t>
            </a:r>
            <a:r>
              <a:rPr lang="en-GB" dirty="0" smtClean="0"/>
              <a:t>Social Engineer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942" y="1052237"/>
            <a:ext cx="2286000" cy="2400300"/>
          </a:xfrm>
          <a:prstGeom prst="rect">
            <a:avLst/>
          </a:prstGeom>
          <a:effectLst>
            <a:outerShdw blurRad="22225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7064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Not to Roll Your Own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 smtClean="0"/>
              <a:t>Budget and Value for Money</a:t>
            </a:r>
          </a:p>
          <a:p>
            <a:r>
              <a:rPr lang="en-GB" dirty="0" smtClean="0"/>
              <a:t>Lack of knowledge </a:t>
            </a:r>
          </a:p>
          <a:p>
            <a:r>
              <a:rPr lang="en-GB" dirty="0" smtClean="0"/>
              <a:t>Belief that </a:t>
            </a:r>
            <a:r>
              <a:rPr lang="en-GB" dirty="0" smtClean="0"/>
              <a:t>external providers have greater expertise</a:t>
            </a:r>
          </a:p>
          <a:p>
            <a:r>
              <a:rPr lang="en-GB" dirty="0" smtClean="0"/>
              <a:t>Don’t see the </a:t>
            </a:r>
            <a:r>
              <a:rPr lang="en-GB" dirty="0" smtClean="0"/>
              <a:t>benefit</a:t>
            </a:r>
          </a:p>
          <a:p>
            <a:r>
              <a:rPr lang="en-GB" dirty="0" smtClean="0"/>
              <a:t>Lack of justification to business stakeholders</a:t>
            </a:r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3621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Legal Issues (In the UK)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03238" y="985881"/>
            <a:ext cx="8189912" cy="2972441"/>
          </a:xfrm>
        </p:spPr>
        <p:txBody>
          <a:bodyPr/>
          <a:lstStyle/>
          <a:p>
            <a:r>
              <a:rPr lang="en-GB" sz="1600" dirty="0" smtClean="0"/>
              <a:t>I’m not a legal </a:t>
            </a:r>
            <a:r>
              <a:rPr lang="en-GB" sz="1600" dirty="0" smtClean="0"/>
              <a:t>expert</a:t>
            </a:r>
          </a:p>
          <a:p>
            <a:r>
              <a:rPr lang="en-GB" sz="1600" dirty="0" smtClean="0"/>
              <a:t>You should speak to a legal expert</a:t>
            </a:r>
          </a:p>
          <a:p>
            <a:r>
              <a:rPr lang="en-GB" sz="1600" b="1" dirty="0" smtClean="0"/>
              <a:t>Computer </a:t>
            </a:r>
            <a:r>
              <a:rPr lang="en-GB" sz="1600" b="1" dirty="0"/>
              <a:t>Misuse Act</a:t>
            </a:r>
            <a:r>
              <a:rPr lang="en-GB" sz="1600" dirty="0"/>
              <a:t> (1990)</a:t>
            </a:r>
          </a:p>
          <a:p>
            <a:pPr lvl="1"/>
            <a:r>
              <a:rPr lang="en-GB" sz="1600" dirty="0"/>
              <a:t>Section 3a creation of malware </a:t>
            </a:r>
          </a:p>
          <a:p>
            <a:r>
              <a:rPr lang="en-GB" sz="1600" b="1" dirty="0"/>
              <a:t>Human Rights Act (1998)</a:t>
            </a:r>
            <a:endParaRPr lang="en-GB" sz="1600" dirty="0"/>
          </a:p>
          <a:p>
            <a:pPr lvl="1"/>
            <a:r>
              <a:rPr lang="en-GB" sz="1600" dirty="0"/>
              <a:t>Article 8 – Right to respect for private and family life</a:t>
            </a:r>
          </a:p>
          <a:p>
            <a:r>
              <a:rPr lang="en-GB" sz="1600" b="1" dirty="0"/>
              <a:t>Data Protection Act</a:t>
            </a:r>
            <a:r>
              <a:rPr lang="en-GB" sz="1600" dirty="0"/>
              <a:t> </a:t>
            </a:r>
            <a:r>
              <a:rPr lang="en-GB" sz="1600" b="1" dirty="0"/>
              <a:t>(1998)</a:t>
            </a:r>
            <a:r>
              <a:rPr lang="en-GB" sz="1600" dirty="0"/>
              <a:t> – </a:t>
            </a:r>
          </a:p>
          <a:p>
            <a:pPr lvl="1"/>
            <a:r>
              <a:rPr lang="en-GB" sz="1600" dirty="0"/>
              <a:t>Principle 6 – right to claim compensation</a:t>
            </a:r>
          </a:p>
          <a:p>
            <a:pPr lvl="1"/>
            <a:r>
              <a:rPr lang="en-GB" sz="1600" dirty="0"/>
              <a:t>Principle 7 – data should be stored securely, ICO can fine</a:t>
            </a:r>
          </a:p>
          <a:p>
            <a:pPr lvl="1"/>
            <a:r>
              <a:rPr lang="en-GB" sz="1600" dirty="0"/>
              <a:t>Principle 8 – data not stored overseas</a:t>
            </a:r>
          </a:p>
          <a:p>
            <a:r>
              <a:rPr lang="en-GB" sz="1600" b="1" dirty="0"/>
              <a:t>The Police and Justice Act (2006)</a:t>
            </a:r>
            <a:r>
              <a:rPr lang="en-GB" sz="1600" dirty="0"/>
              <a:t> – </a:t>
            </a:r>
          </a:p>
          <a:p>
            <a:pPr lvl="1"/>
            <a:r>
              <a:rPr lang="en-GB" sz="1600" dirty="0"/>
              <a:t>Section 37 extends section 3a of CMA </a:t>
            </a:r>
          </a:p>
        </p:txBody>
      </p:sp>
    </p:spTree>
    <p:extLst>
      <p:ext uri="{BB962C8B-B14F-4D97-AF65-F5344CB8AC3E}">
        <p14:creationId xmlns:p14="http://schemas.microsoft.com/office/powerpoint/2010/main" val="1783017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Execution - RATs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200" y="959267"/>
            <a:ext cx="8189912" cy="3311103"/>
          </a:xfrm>
        </p:spPr>
        <p:txBody>
          <a:bodyPr/>
          <a:lstStyle/>
          <a:p>
            <a:r>
              <a:rPr lang="en-GB" dirty="0" smtClean="0"/>
              <a:t>What are Implant Frameworks (RATs)</a:t>
            </a:r>
          </a:p>
          <a:p>
            <a:r>
              <a:rPr lang="en-GB" b="1" dirty="0" smtClean="0"/>
              <a:t>Implant </a:t>
            </a:r>
            <a:r>
              <a:rPr lang="en-GB" b="1" dirty="0"/>
              <a:t>Security Controls</a:t>
            </a:r>
            <a:endParaRPr lang="en-GB" dirty="0"/>
          </a:p>
          <a:p>
            <a:pPr lvl="1"/>
            <a:r>
              <a:rPr lang="en-GB" dirty="0"/>
              <a:t>Removal (after time, manual)</a:t>
            </a:r>
          </a:p>
          <a:p>
            <a:pPr lvl="1"/>
            <a:r>
              <a:rPr lang="en-GB" dirty="0"/>
              <a:t>Encrypted </a:t>
            </a:r>
            <a:r>
              <a:rPr lang="en-GB" dirty="0" err="1" smtClean="0"/>
              <a:t>comms</a:t>
            </a:r>
            <a:r>
              <a:rPr lang="en-GB" dirty="0" smtClean="0"/>
              <a:t> </a:t>
            </a:r>
            <a:r>
              <a:rPr lang="en-GB" dirty="0"/>
              <a:t>channels</a:t>
            </a:r>
          </a:p>
          <a:p>
            <a:pPr lvl="1"/>
            <a:r>
              <a:rPr lang="en-GB" dirty="0"/>
              <a:t>Encrypted local data store</a:t>
            </a:r>
          </a:p>
          <a:p>
            <a:pPr lvl="1"/>
            <a:r>
              <a:rPr lang="en-GB" dirty="0"/>
              <a:t>Attribution and identification</a:t>
            </a:r>
          </a:p>
          <a:p>
            <a:pPr lvl="1"/>
            <a:r>
              <a:rPr lang="en-GB" dirty="0"/>
              <a:t>Logging</a:t>
            </a:r>
          </a:p>
          <a:p>
            <a:pPr lvl="1"/>
            <a:r>
              <a:rPr lang="en-GB" dirty="0"/>
              <a:t>Persistence controls (reboots)</a:t>
            </a:r>
          </a:p>
          <a:p>
            <a:pPr lvl="1"/>
            <a:r>
              <a:rPr lang="en-GB" dirty="0" smtClean="0"/>
              <a:t>Stealthy, </a:t>
            </a:r>
            <a:r>
              <a:rPr lang="en-GB" dirty="0"/>
              <a:t>Beacon domains </a:t>
            </a:r>
            <a:r>
              <a:rPr lang="en-GB" dirty="0" smtClean="0"/>
              <a:t>registered</a:t>
            </a:r>
            <a:endParaRPr lang="en-GB" dirty="0"/>
          </a:p>
          <a:p>
            <a:pPr lvl="1"/>
            <a:r>
              <a:rPr lang="en-GB" dirty="0"/>
              <a:t>Delivery mechanism </a:t>
            </a:r>
            <a:r>
              <a:rPr lang="en-GB" dirty="0" smtClean="0"/>
              <a:t>control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5377" y="1329272"/>
            <a:ext cx="2540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25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Execution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200" y="1445402"/>
            <a:ext cx="8189912" cy="2824967"/>
          </a:xfrm>
        </p:spPr>
        <p:txBody>
          <a:bodyPr/>
          <a:lstStyle/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Social </a:t>
            </a:r>
            <a:r>
              <a:rPr lang="en-GB" dirty="0" smtClean="0"/>
              <a:t>engineering</a:t>
            </a:r>
          </a:p>
          <a:p>
            <a:pPr lvl="1"/>
            <a:r>
              <a:rPr lang="en-GB" dirty="0" err="1" smtClean="0"/>
              <a:t>Spearphishing</a:t>
            </a:r>
            <a:endParaRPr lang="en-GB" dirty="0" smtClean="0"/>
          </a:p>
          <a:p>
            <a:pPr lvl="1"/>
            <a:r>
              <a:rPr lang="en-GB" dirty="0" smtClean="0"/>
              <a:t>Physical entry</a:t>
            </a:r>
            <a:endParaRPr lang="en-GB" dirty="0" smtClean="0"/>
          </a:p>
          <a:p>
            <a:pPr lvl="1"/>
            <a:r>
              <a:rPr lang="en-GB" dirty="0" smtClean="0"/>
              <a:t>Phone-based pretexting</a:t>
            </a:r>
            <a:endParaRPr lang="en-GB" dirty="0" smtClean="0"/>
          </a:p>
          <a:p>
            <a:r>
              <a:rPr lang="en-GB" dirty="0" smtClean="0"/>
              <a:t>Common </a:t>
            </a:r>
            <a:r>
              <a:rPr lang="en-GB" dirty="0" smtClean="0"/>
              <a:t>Vectors</a:t>
            </a:r>
          </a:p>
          <a:p>
            <a:pPr lvl="1"/>
            <a:r>
              <a:rPr lang="en-GB" dirty="0" smtClean="0"/>
              <a:t>Watering hole attack</a:t>
            </a:r>
          </a:p>
          <a:p>
            <a:pPr lvl="1"/>
            <a:r>
              <a:rPr lang="en-GB" dirty="0" smtClean="0"/>
              <a:t>Dead drops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 smtClean="0"/>
              <a:t>Attack Vectors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8804" y="1244645"/>
            <a:ext cx="3463419" cy="24462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02220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Importance of Closure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03238" y="1019302"/>
            <a:ext cx="8189912" cy="2939021"/>
          </a:xfrm>
        </p:spPr>
        <p:txBody>
          <a:bodyPr/>
          <a:lstStyle/>
          <a:p>
            <a:r>
              <a:rPr lang="en-GB" sz="1600" dirty="0" smtClean="0"/>
              <a:t>Lessons </a:t>
            </a:r>
            <a:r>
              <a:rPr lang="en-GB" sz="1600" dirty="0" smtClean="0"/>
              <a:t>learned</a:t>
            </a:r>
          </a:p>
          <a:p>
            <a:pPr lvl="1"/>
            <a:r>
              <a:rPr lang="en-GB" sz="1600" dirty="0" smtClean="0"/>
              <a:t>Report styles</a:t>
            </a:r>
            <a:endParaRPr lang="en-GB" sz="1600" dirty="0" smtClean="0"/>
          </a:p>
          <a:p>
            <a:r>
              <a:rPr lang="en-GB" sz="1600" dirty="0" smtClean="0"/>
              <a:t>Remediation activity </a:t>
            </a:r>
            <a:r>
              <a:rPr lang="en-GB" sz="1600" dirty="0" smtClean="0"/>
              <a:t>discussions</a:t>
            </a:r>
          </a:p>
          <a:p>
            <a:pPr lvl="1"/>
            <a:r>
              <a:rPr lang="en-GB" sz="1600" dirty="0" smtClean="0"/>
              <a:t>Expect value from the Red Team</a:t>
            </a:r>
            <a:endParaRPr lang="en-GB" sz="1600" dirty="0" smtClean="0"/>
          </a:p>
          <a:p>
            <a:r>
              <a:rPr lang="en-GB" sz="1600" dirty="0" smtClean="0"/>
              <a:t>Report </a:t>
            </a:r>
            <a:r>
              <a:rPr lang="en-GB" sz="1600" dirty="0" smtClean="0"/>
              <a:t>reconciliation</a:t>
            </a:r>
          </a:p>
          <a:p>
            <a:pPr lvl="1"/>
            <a:r>
              <a:rPr lang="en-GB" sz="1600" dirty="0" smtClean="0"/>
              <a:t>Stakeholders</a:t>
            </a:r>
          </a:p>
          <a:p>
            <a:pPr lvl="1"/>
            <a:r>
              <a:rPr lang="en-GB" sz="1600" dirty="0" smtClean="0"/>
              <a:t>Who should benefit?</a:t>
            </a:r>
            <a:endParaRPr lang="en-GB" sz="1600" dirty="0" smtClean="0"/>
          </a:p>
          <a:p>
            <a:r>
              <a:rPr lang="en-GB" sz="1600" dirty="0" smtClean="0"/>
              <a:t>Feedback into Threat and Risk </a:t>
            </a:r>
            <a:r>
              <a:rPr lang="en-GB" sz="1600" dirty="0" smtClean="0"/>
              <a:t>models</a:t>
            </a:r>
          </a:p>
          <a:p>
            <a:r>
              <a:rPr lang="en-GB" sz="1600" dirty="0" smtClean="0"/>
              <a:t>SOC </a:t>
            </a:r>
          </a:p>
          <a:p>
            <a:pPr lvl="1"/>
            <a:r>
              <a:rPr lang="en-GB" sz="1600" dirty="0" smtClean="0"/>
              <a:t>SIEM alerts</a:t>
            </a:r>
          </a:p>
          <a:p>
            <a:pPr lvl="1"/>
            <a:r>
              <a:rPr lang="en-GB" sz="1600" dirty="0" smtClean="0"/>
              <a:t>Patterns</a:t>
            </a:r>
            <a:endParaRPr lang="en-GB" sz="1600" dirty="0" smtClean="0"/>
          </a:p>
          <a:p>
            <a:r>
              <a:rPr lang="en-GB" sz="1600" dirty="0" smtClean="0"/>
              <a:t>Update IR Playbooks</a:t>
            </a:r>
            <a:endParaRPr lang="en-GB" sz="1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3339" y="1685129"/>
            <a:ext cx="3336289" cy="176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130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pPr marL="0" indent="0" algn="ctr">
              <a:buNone/>
            </a:pPr>
            <a:endParaRPr lang="en-GB" dirty="0" smtClean="0"/>
          </a:p>
          <a:p>
            <a:pPr marL="0" indent="0" algn="ctr">
              <a:buNone/>
            </a:pPr>
            <a:endParaRPr lang="en-GB" sz="9600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075660" y="3284439"/>
            <a:ext cx="8229600" cy="857250"/>
          </a:xfrm>
        </p:spPr>
        <p:txBody>
          <a:bodyPr/>
          <a:lstStyle/>
          <a:p>
            <a:r>
              <a:rPr lang="en-GB" dirty="0" smtClean="0"/>
              <a:t>Questions?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6025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About Me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 smtClean="0"/>
              <a:t>Director for SpiderLabs at Trustwave (EMEA and APAC)</a:t>
            </a:r>
          </a:p>
          <a:p>
            <a:r>
              <a:rPr lang="en-GB" dirty="0" smtClean="0"/>
              <a:t>Built and grown Penetration Testing Practices</a:t>
            </a:r>
          </a:p>
          <a:p>
            <a:pPr lvl="1"/>
            <a:r>
              <a:rPr lang="en-GB" dirty="0" smtClean="0"/>
              <a:t>KPMG Head of Red Teaming and commercial Pen Testing</a:t>
            </a:r>
          </a:p>
          <a:p>
            <a:pPr lvl="1"/>
            <a:r>
              <a:rPr lang="en-GB" dirty="0" smtClean="0"/>
              <a:t>Nebulas (Boutique</a:t>
            </a:r>
            <a:r>
              <a:rPr lang="en-GB" dirty="0" smtClean="0"/>
              <a:t>)</a:t>
            </a:r>
          </a:p>
          <a:p>
            <a:r>
              <a:rPr lang="en-GB" dirty="0" smtClean="0"/>
              <a:t>Director – B-Sides London</a:t>
            </a:r>
            <a:endParaRPr lang="en-GB" dirty="0" smtClean="0"/>
          </a:p>
          <a:p>
            <a:r>
              <a:rPr lang="en-GB" dirty="0" smtClean="0"/>
              <a:t>Former Penetration tester / Social Engineer</a:t>
            </a:r>
          </a:p>
          <a:p>
            <a:r>
              <a:rPr lang="en-GB" dirty="0" smtClean="0"/>
              <a:t>Advisor to various global enterprises on creating Red Teams</a:t>
            </a:r>
          </a:p>
          <a:p>
            <a:r>
              <a:rPr lang="en-GB" dirty="0" smtClean="0"/>
              <a:t>Doing my Masters at Oxford University</a:t>
            </a:r>
          </a:p>
        </p:txBody>
      </p:sp>
    </p:spTree>
    <p:extLst>
      <p:ext uri="{BB962C8B-B14F-4D97-AF65-F5344CB8AC3E}">
        <p14:creationId xmlns:p14="http://schemas.microsoft.com/office/powerpoint/2010/main" val="2422506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 smtClean="0"/>
              <a:t>Introduction to Red Teaming</a:t>
            </a:r>
          </a:p>
          <a:p>
            <a:r>
              <a:rPr lang="en-GB" dirty="0" smtClean="0"/>
              <a:t>Why Simulate Attacks?</a:t>
            </a:r>
          </a:p>
          <a:p>
            <a:r>
              <a:rPr lang="en-GB" dirty="0" smtClean="0"/>
              <a:t>Threat Intelligence</a:t>
            </a:r>
          </a:p>
          <a:p>
            <a:r>
              <a:rPr lang="en-GB" dirty="0" smtClean="0"/>
              <a:t>Why to ‘Roll’ Your Own</a:t>
            </a:r>
          </a:p>
          <a:p>
            <a:r>
              <a:rPr lang="en-GB" dirty="0" smtClean="0"/>
              <a:t>Why Not to Roll Your Own</a:t>
            </a:r>
          </a:p>
          <a:p>
            <a:r>
              <a:rPr lang="en-GB" dirty="0" smtClean="0"/>
              <a:t>Legal issues (in the UK)</a:t>
            </a:r>
          </a:p>
          <a:p>
            <a:r>
              <a:rPr lang="en-GB" dirty="0" smtClean="0"/>
              <a:t>Execution</a:t>
            </a:r>
          </a:p>
          <a:p>
            <a:r>
              <a:rPr lang="en-GB" dirty="0" smtClean="0"/>
              <a:t>The Importance of Closure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6130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Introduction to Red Teaming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03238" y="1055735"/>
            <a:ext cx="8189912" cy="2260589"/>
          </a:xfrm>
        </p:spPr>
        <p:txBody>
          <a:bodyPr/>
          <a:lstStyle/>
          <a:p>
            <a:r>
              <a:rPr lang="en-GB" dirty="0" smtClean="0"/>
              <a:t>Simulated </a:t>
            </a:r>
            <a:r>
              <a:rPr lang="en-GB" dirty="0" smtClean="0"/>
              <a:t>attacks</a:t>
            </a:r>
          </a:p>
          <a:p>
            <a:pPr lvl="1"/>
            <a:r>
              <a:rPr lang="en-GB" dirty="0" smtClean="0"/>
              <a:t>Replicate realistic threats</a:t>
            </a:r>
            <a:endParaRPr lang="en-GB" dirty="0" smtClean="0"/>
          </a:p>
          <a:p>
            <a:r>
              <a:rPr lang="en-GB" dirty="0" smtClean="0"/>
              <a:t>Specialisms </a:t>
            </a:r>
          </a:p>
          <a:p>
            <a:r>
              <a:rPr lang="en-GB" dirty="0" smtClean="0"/>
              <a:t>Common approaches </a:t>
            </a:r>
            <a:endParaRPr lang="en-GB" dirty="0" smtClean="0"/>
          </a:p>
          <a:p>
            <a:pPr lvl="1"/>
            <a:r>
              <a:rPr lang="en-GB" dirty="0" smtClean="0"/>
              <a:t>Cyber kill chain</a:t>
            </a:r>
            <a:endParaRPr lang="en-GB" dirty="0" smtClean="0"/>
          </a:p>
          <a:p>
            <a:r>
              <a:rPr lang="en-GB" dirty="0" smtClean="0"/>
              <a:t>Threat </a:t>
            </a:r>
            <a:r>
              <a:rPr lang="en-GB" dirty="0" smtClean="0"/>
              <a:t>Intelligence</a:t>
            </a:r>
          </a:p>
          <a:p>
            <a:pPr lvl="1"/>
            <a:r>
              <a:rPr lang="en-GB" dirty="0" smtClean="0"/>
              <a:t>Planning </a:t>
            </a:r>
            <a:endParaRPr lang="en-GB" dirty="0" smtClean="0"/>
          </a:p>
          <a:p>
            <a:r>
              <a:rPr lang="en-GB" dirty="0" smtClean="0"/>
              <a:t>Goals</a:t>
            </a:r>
          </a:p>
          <a:p>
            <a:pPr lvl="1"/>
            <a:r>
              <a:rPr lang="en-GB" dirty="0" smtClean="0"/>
              <a:t>High level</a:t>
            </a:r>
          </a:p>
          <a:p>
            <a:pPr lvl="1"/>
            <a:r>
              <a:rPr lang="en-GB" dirty="0" smtClean="0"/>
              <a:t>Broad scopes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3045" y="1713969"/>
            <a:ext cx="3456053" cy="1736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188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Simulate Attacks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 smtClean="0"/>
              <a:t>Test your </a:t>
            </a:r>
            <a:r>
              <a:rPr lang="en-GB" dirty="0" smtClean="0"/>
              <a:t>defences</a:t>
            </a:r>
          </a:p>
          <a:p>
            <a:pPr lvl="1"/>
            <a:r>
              <a:rPr lang="en-GB" dirty="0" smtClean="0"/>
              <a:t>Traditional pen testing is not realistic</a:t>
            </a:r>
          </a:p>
          <a:p>
            <a:pPr lvl="1"/>
            <a:r>
              <a:rPr lang="en-GB" dirty="0" smtClean="0"/>
              <a:t>Post-exploit</a:t>
            </a:r>
            <a:endParaRPr lang="en-GB" dirty="0" smtClean="0"/>
          </a:p>
          <a:p>
            <a:r>
              <a:rPr lang="en-GB" dirty="0" smtClean="0"/>
              <a:t>Test your IR capability and </a:t>
            </a:r>
            <a:r>
              <a:rPr lang="en-GB" dirty="0" smtClean="0"/>
              <a:t>Playbooks</a:t>
            </a:r>
          </a:p>
          <a:p>
            <a:pPr lvl="1"/>
            <a:r>
              <a:rPr lang="en-GB" dirty="0" smtClean="0"/>
              <a:t>As important as penetration</a:t>
            </a:r>
            <a:endParaRPr lang="en-GB" dirty="0" smtClean="0"/>
          </a:p>
          <a:p>
            <a:r>
              <a:rPr lang="en-GB" dirty="0" smtClean="0"/>
              <a:t>Compliance</a:t>
            </a:r>
          </a:p>
          <a:p>
            <a:pPr lvl="1"/>
            <a:r>
              <a:rPr lang="en-GB" dirty="0" smtClean="0"/>
              <a:t>CBEST in FS</a:t>
            </a:r>
            <a:endParaRPr lang="en-GB" dirty="0" smtClean="0"/>
          </a:p>
          <a:p>
            <a:r>
              <a:rPr lang="en-GB" dirty="0"/>
              <a:t>Everyone else is doing </a:t>
            </a:r>
            <a:r>
              <a:rPr lang="en-GB" dirty="0" smtClean="0"/>
              <a:t>it (?)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8670" y="2027767"/>
            <a:ext cx="3614792" cy="164473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94569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Threat Intelligence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03238" y="1014083"/>
            <a:ext cx="8189912" cy="3505931"/>
          </a:xfrm>
        </p:spPr>
        <p:txBody>
          <a:bodyPr/>
          <a:lstStyle/>
          <a:p>
            <a:r>
              <a:rPr lang="en-GB" dirty="0" smtClean="0"/>
              <a:t>What’s the concept</a:t>
            </a:r>
            <a:r>
              <a:rPr lang="en-GB" dirty="0" smtClean="0"/>
              <a:t>?</a:t>
            </a:r>
          </a:p>
          <a:p>
            <a:pPr lvl="1"/>
            <a:r>
              <a:rPr lang="en-GB" dirty="0" smtClean="0"/>
              <a:t>Threat intelligence improves realism</a:t>
            </a:r>
          </a:p>
          <a:p>
            <a:pPr lvl="1"/>
            <a:r>
              <a:rPr lang="en-GB" dirty="0" smtClean="0"/>
              <a:t>Quality threat intelligence improves realism</a:t>
            </a:r>
            <a:endParaRPr lang="en-GB" dirty="0" smtClean="0"/>
          </a:p>
          <a:p>
            <a:r>
              <a:rPr lang="en-GB" dirty="0" smtClean="0"/>
              <a:t>Scenario-based </a:t>
            </a:r>
            <a:r>
              <a:rPr lang="en-GB" dirty="0" smtClean="0"/>
              <a:t>approach</a:t>
            </a:r>
          </a:p>
          <a:p>
            <a:pPr lvl="1"/>
            <a:r>
              <a:rPr lang="en-GB" dirty="0" smtClean="0"/>
              <a:t>Creation of scenarios based on TI</a:t>
            </a:r>
            <a:endParaRPr lang="en-GB" dirty="0" smtClean="0"/>
          </a:p>
          <a:p>
            <a:r>
              <a:rPr lang="en-GB" dirty="0" smtClean="0"/>
              <a:t>Which providers offer all TI elements? </a:t>
            </a:r>
            <a:endParaRPr lang="en-GB" dirty="0" smtClean="0"/>
          </a:p>
          <a:p>
            <a:pPr lvl="1"/>
            <a:r>
              <a:rPr lang="en-GB" dirty="0" smtClean="0"/>
              <a:t>Really?</a:t>
            </a:r>
          </a:p>
          <a:p>
            <a:pPr lvl="1"/>
            <a:r>
              <a:rPr lang="en-GB" dirty="0" smtClean="0"/>
              <a:t>Generic?</a:t>
            </a:r>
            <a:endParaRPr lang="en-GB" dirty="0" smtClean="0"/>
          </a:p>
          <a:p>
            <a:r>
              <a:rPr lang="en-GB" dirty="0" smtClean="0"/>
              <a:t>Your own data and TI</a:t>
            </a:r>
          </a:p>
          <a:p>
            <a:r>
              <a:rPr lang="en-GB" dirty="0" smtClean="0"/>
              <a:t>Risk and threat models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7122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to Roll Your </a:t>
            </a:r>
            <a:r>
              <a:rPr lang="en-GB" dirty="0" smtClean="0"/>
              <a:t>Own – Key Points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200" y="1004948"/>
            <a:ext cx="8189912" cy="3265422"/>
          </a:xfrm>
        </p:spPr>
        <p:txBody>
          <a:bodyPr/>
          <a:lstStyle/>
          <a:p>
            <a:r>
              <a:rPr lang="en-GB" dirty="0" smtClean="0"/>
              <a:t>Money</a:t>
            </a:r>
          </a:p>
          <a:p>
            <a:pPr lvl="1"/>
            <a:r>
              <a:rPr lang="en-GB" dirty="0" smtClean="0"/>
              <a:t>Is it more expensive?</a:t>
            </a:r>
            <a:endParaRPr lang="en-GB" dirty="0" smtClean="0"/>
          </a:p>
          <a:p>
            <a:r>
              <a:rPr lang="en-GB" dirty="0" smtClean="0"/>
              <a:t>Learning </a:t>
            </a:r>
            <a:r>
              <a:rPr lang="en-GB" dirty="0" smtClean="0"/>
              <a:t>activities</a:t>
            </a:r>
          </a:p>
          <a:p>
            <a:pPr lvl="1"/>
            <a:r>
              <a:rPr lang="en-GB" dirty="0" smtClean="0"/>
              <a:t>RT != PT</a:t>
            </a:r>
            <a:endParaRPr lang="en-GB" dirty="0" smtClean="0"/>
          </a:p>
          <a:p>
            <a:r>
              <a:rPr lang="en-GB" dirty="0" smtClean="0"/>
              <a:t>Continuous </a:t>
            </a:r>
            <a:r>
              <a:rPr lang="en-GB" dirty="0" smtClean="0"/>
              <a:t>assessment</a:t>
            </a:r>
          </a:p>
          <a:p>
            <a:pPr lvl="1"/>
            <a:r>
              <a:rPr lang="en-GB" dirty="0" smtClean="0"/>
              <a:t>Test all the things, all the time?</a:t>
            </a:r>
            <a:endParaRPr lang="en-GB" dirty="0" smtClean="0"/>
          </a:p>
          <a:p>
            <a:r>
              <a:rPr lang="en-GB" dirty="0" smtClean="0"/>
              <a:t>Blue </a:t>
            </a:r>
            <a:r>
              <a:rPr lang="en-GB" dirty="0" smtClean="0"/>
              <a:t>Teams and collaboration</a:t>
            </a:r>
            <a:endParaRPr lang="en-GB" dirty="0" smtClean="0"/>
          </a:p>
          <a:p>
            <a:r>
              <a:rPr lang="en-GB" dirty="0" smtClean="0"/>
              <a:t>Collaboration with IR / SOC</a:t>
            </a:r>
            <a:endParaRPr lang="en-GB" dirty="0" smtClean="0"/>
          </a:p>
          <a:p>
            <a:r>
              <a:rPr lang="en-GB" dirty="0" smtClean="0"/>
              <a:t>Visibility</a:t>
            </a:r>
          </a:p>
          <a:p>
            <a:pPr lvl="1"/>
            <a:r>
              <a:rPr lang="en-GB" dirty="0" smtClean="0"/>
              <a:t>See your network from an attacker’s viewpoint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58777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to Roll Your Own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 smtClean="0"/>
              <a:t>Attributes</a:t>
            </a:r>
            <a:endParaRPr lang="en-GB" dirty="0" smtClean="0"/>
          </a:p>
          <a:p>
            <a:pPr lvl="1"/>
            <a:r>
              <a:rPr lang="en-GB" dirty="0" smtClean="0"/>
              <a:t>Specialist</a:t>
            </a:r>
          </a:p>
          <a:p>
            <a:pPr lvl="1"/>
            <a:r>
              <a:rPr lang="en-GB" dirty="0" smtClean="0"/>
              <a:t>Often focused on a specific </a:t>
            </a:r>
            <a:r>
              <a:rPr lang="en-GB" dirty="0" smtClean="0"/>
              <a:t>architectures</a:t>
            </a:r>
          </a:p>
          <a:p>
            <a:pPr lvl="1"/>
            <a:r>
              <a:rPr lang="en-GB" dirty="0" smtClean="0"/>
              <a:t>Deeply technical</a:t>
            </a:r>
            <a:endParaRPr lang="en-GB" dirty="0" smtClean="0"/>
          </a:p>
          <a:p>
            <a:r>
              <a:rPr lang="en-GB" dirty="0" smtClean="0"/>
              <a:t>Creativity – 6/10</a:t>
            </a:r>
          </a:p>
          <a:p>
            <a:r>
              <a:rPr lang="en-GB" dirty="0" smtClean="0"/>
              <a:t>Nerd Quotient – 8/</a:t>
            </a:r>
            <a:r>
              <a:rPr lang="en-GB" dirty="0" smtClean="0"/>
              <a:t>10</a:t>
            </a:r>
          </a:p>
          <a:p>
            <a:r>
              <a:rPr lang="en-GB" dirty="0" smtClean="0"/>
              <a:t>££££ / 5</a:t>
            </a:r>
            <a:endParaRPr lang="en-GB" dirty="0" smtClean="0"/>
          </a:p>
          <a:p>
            <a:pPr lvl="1"/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 smtClean="0"/>
              <a:t>Red Team Top Trumps – The Exploit </a:t>
            </a:r>
            <a:r>
              <a:rPr lang="en-GB" dirty="0" smtClean="0"/>
              <a:t>Dev.</a:t>
            </a:r>
            <a:endParaRPr lang="en-GB" dirty="0"/>
          </a:p>
        </p:txBody>
      </p:sp>
      <p:pic>
        <p:nvPicPr>
          <p:cNvPr id="5" name="Picture 4" descr="EDCar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156" y="1052236"/>
            <a:ext cx="2286786" cy="2401125"/>
          </a:xfrm>
          <a:prstGeom prst="rect">
            <a:avLst/>
          </a:prstGeom>
          <a:effectLst>
            <a:outerShdw blurRad="22225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4809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to Roll Your Own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200" y="1650994"/>
            <a:ext cx="5469726" cy="2619375"/>
          </a:xfrm>
        </p:spPr>
        <p:txBody>
          <a:bodyPr/>
          <a:lstStyle/>
          <a:p>
            <a:r>
              <a:rPr lang="en-GB" dirty="0" smtClean="0"/>
              <a:t>Attributes</a:t>
            </a:r>
            <a:endParaRPr lang="en-GB" dirty="0" smtClean="0"/>
          </a:p>
          <a:p>
            <a:pPr lvl="1"/>
            <a:r>
              <a:rPr lang="en-GB" dirty="0" smtClean="0"/>
              <a:t>Often from a dev. background</a:t>
            </a:r>
          </a:p>
          <a:p>
            <a:pPr lvl="1"/>
            <a:r>
              <a:rPr lang="en-GB" dirty="0" smtClean="0"/>
              <a:t>Will have some key languages and platform </a:t>
            </a:r>
            <a:r>
              <a:rPr lang="en-GB" dirty="0" smtClean="0"/>
              <a:t>expertise</a:t>
            </a:r>
          </a:p>
          <a:p>
            <a:pPr lvl="1"/>
            <a:r>
              <a:rPr lang="en-GB" dirty="0" smtClean="0"/>
              <a:t>Often has infrastructure skills too</a:t>
            </a:r>
            <a:endParaRPr lang="en-GB" dirty="0" smtClean="0"/>
          </a:p>
          <a:p>
            <a:r>
              <a:rPr lang="en-GB" dirty="0" smtClean="0"/>
              <a:t>Creativity – 7/10</a:t>
            </a:r>
          </a:p>
          <a:p>
            <a:r>
              <a:rPr lang="en-GB" dirty="0" smtClean="0"/>
              <a:t>Nerd Quotient – 7/</a:t>
            </a:r>
            <a:r>
              <a:rPr lang="en-GB" dirty="0" smtClean="0"/>
              <a:t>10</a:t>
            </a:r>
          </a:p>
          <a:p>
            <a:r>
              <a:rPr lang="en-GB" dirty="0" smtClean="0"/>
              <a:t>£££ / 5</a:t>
            </a:r>
            <a:endParaRPr lang="en-GB" dirty="0" smtClean="0"/>
          </a:p>
          <a:p>
            <a:pPr lvl="1"/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 smtClean="0"/>
              <a:t>Red Team Top Trumps – The App. Specialist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942" y="1052237"/>
            <a:ext cx="2286000" cy="2400300"/>
          </a:xfrm>
          <a:prstGeom prst="rect">
            <a:avLst/>
          </a:prstGeom>
          <a:effectLst>
            <a:outerShdw blurRad="22225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81959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Trustwave Brand Colors">
      <a:dk1>
        <a:srgbClr val="58595B"/>
      </a:dk1>
      <a:lt1>
        <a:srgbClr val="FFFFFF"/>
      </a:lt1>
      <a:dk2>
        <a:srgbClr val="008FC5"/>
      </a:dk2>
      <a:lt2>
        <a:srgbClr val="54B948"/>
      </a:lt2>
      <a:accent1>
        <a:srgbClr val="EF3E42"/>
      </a:accent1>
      <a:accent2>
        <a:srgbClr val="F47D30"/>
      </a:accent2>
      <a:accent3>
        <a:srgbClr val="C1D82F"/>
      </a:accent3>
      <a:accent4>
        <a:srgbClr val="4DB1D6"/>
      </a:accent4>
      <a:accent5>
        <a:srgbClr val="87CE7F"/>
      </a:accent5>
      <a:accent6>
        <a:srgbClr val="F4787B"/>
      </a:accent6>
      <a:hlink>
        <a:srgbClr val="F7A46E"/>
      </a:hlink>
      <a:folHlink>
        <a:srgbClr val="D4E46D"/>
      </a:folHlink>
    </a:clrScheme>
    <a:fontScheme name="Custom 4">
      <a:majorFont>
        <a:latin typeface="Impact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 dirty="0">
            <a:solidFill>
              <a:schemeClr val="tx2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6350" cmpd="sng">
          <a:solidFill>
            <a:srgbClr val="58595B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vert="horz" wrap="square" lIns="91440" tIns="45720" rIns="91440" bIns="45720" rtlCol="0" anchor="t">
        <a:spAutoFit/>
      </a:bodyPr>
      <a:lstStyle>
        <a:defPPr>
          <a:spcBef>
            <a:spcPct val="0"/>
          </a:spcBef>
          <a:defRPr sz="2000" dirty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6637</TotalTime>
  <Words>774</Words>
  <Application>Microsoft Macintosh PowerPoint</Application>
  <PresentationFormat>On-screen Show (16:9)</PresentationFormat>
  <Paragraphs>173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PowerPoint Presentation</vt:lpstr>
      <vt:lpstr>About Me</vt:lpstr>
      <vt:lpstr>Agenda</vt:lpstr>
      <vt:lpstr>Introduction to Red Teaming</vt:lpstr>
      <vt:lpstr>Why Simulate Attacks</vt:lpstr>
      <vt:lpstr>Threat Intelligence </vt:lpstr>
      <vt:lpstr>Why to Roll Your Own – Key Points</vt:lpstr>
      <vt:lpstr>Why to Roll Your Own</vt:lpstr>
      <vt:lpstr>Why to Roll Your Own</vt:lpstr>
      <vt:lpstr>Why to Roll Your Own</vt:lpstr>
      <vt:lpstr>Why to Roll Your Own</vt:lpstr>
      <vt:lpstr>Why to Roll Your Own</vt:lpstr>
      <vt:lpstr>Why to Roll Your Own</vt:lpstr>
      <vt:lpstr>Why Not to Roll Your Own</vt:lpstr>
      <vt:lpstr>Legal Issues (In the UK)</vt:lpstr>
      <vt:lpstr>Execution - RATs</vt:lpstr>
      <vt:lpstr>Execution</vt:lpstr>
      <vt:lpstr>The Importance of Closure</vt:lpstr>
      <vt:lpstr>Questions?</vt:lpstr>
    </vt:vector>
  </TitlesOfParts>
  <Company>Computershare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owenc1</dc:creator>
  <cp:lastModifiedBy>Lawrence Munro</cp:lastModifiedBy>
  <cp:revision>184</cp:revision>
  <dcterms:created xsi:type="dcterms:W3CDTF">2013-01-14T20:00:27Z</dcterms:created>
  <dcterms:modified xsi:type="dcterms:W3CDTF">2015-09-16T16:11:10Z</dcterms:modified>
</cp:coreProperties>
</file>

<file path=docProps/thumbnail.jpeg>
</file>